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676" r:id="rId2"/>
    <p:sldId id="886" r:id="rId3"/>
    <p:sldId id="862" r:id="rId4"/>
    <p:sldId id="894" r:id="rId5"/>
    <p:sldId id="887" r:id="rId6"/>
    <p:sldId id="890" r:id="rId7"/>
    <p:sldId id="888" r:id="rId8"/>
    <p:sldId id="895" r:id="rId9"/>
    <p:sldId id="896" r:id="rId10"/>
    <p:sldId id="897" r:id="rId11"/>
    <p:sldId id="852" r:id="rId12"/>
    <p:sldId id="853" r:id="rId13"/>
    <p:sldId id="898" r:id="rId14"/>
    <p:sldId id="885" r:id="rId15"/>
    <p:sldId id="899" r:id="rId16"/>
    <p:sldId id="902" r:id="rId17"/>
    <p:sldId id="903" r:id="rId18"/>
    <p:sldId id="893" r:id="rId19"/>
    <p:sldId id="901" r:id="rId20"/>
    <p:sldId id="655" r:id="rId21"/>
  </p:sldIdLst>
  <p:sldSz cx="24384000" cy="13716000"/>
  <p:notesSz cx="6888163" cy="10020300"/>
  <p:defaultTextStyle>
    <a:defPPr>
      <a:defRPr lang="es-ES"/>
    </a:defPPr>
    <a:lvl1pPr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342900" indent="1143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685800" indent="2286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028700" indent="3429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371600" indent="457200" algn="ctr" defTabSz="8255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27">
          <p15:clr>
            <a:srgbClr val="A4A3A4"/>
          </p15:clr>
        </p15:guide>
        <p15:guide id="2" pos="7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56">
          <p15:clr>
            <a:srgbClr val="A4A3A4"/>
          </p15:clr>
        </p15:guide>
        <p15:guide id="4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2D"/>
    <a:srgbClr val="66FFFF"/>
    <a:srgbClr val="658E6B"/>
    <a:srgbClr val="5453BB"/>
    <a:srgbClr val="FF9462"/>
    <a:srgbClr val="03254F"/>
    <a:srgbClr val="DC003D"/>
    <a:srgbClr val="B13564"/>
    <a:srgbClr val="172C6C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14" y="114"/>
      </p:cViewPr>
      <p:guideLst>
        <p:guide orient="horz" pos="5227"/>
        <p:guide pos="70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720" y="-112"/>
      </p:cViewPr>
      <p:guideLst>
        <p:guide orient="horz" pos="2880"/>
        <p:guide pos="2160"/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3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976916821164532"/>
          <c:y val="1.3595950917546638E-2"/>
          <c:w val="0.71098224958331191"/>
          <c:h val="0.9400871114083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C53C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</c:v>
                </c:pt>
                <c:pt idx="1">
                  <c:v>26</c:v>
                </c:pt>
                <c:pt idx="2">
                  <c:v>31</c:v>
                </c:pt>
                <c:pt idx="3">
                  <c:v>33</c:v>
                </c:pt>
                <c:pt idx="4">
                  <c:v>35</c:v>
                </c:pt>
                <c:pt idx="5">
                  <c:v>37</c:v>
                </c:pt>
                <c:pt idx="6">
                  <c:v>38</c:v>
                </c:pt>
                <c:pt idx="7">
                  <c:v>51</c:v>
                </c:pt>
                <c:pt idx="8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3-48D0-9CE1-6B40CF831A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40E0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22</c:v>
                </c:pt>
                <c:pt idx="1">
                  <c:v>27</c:v>
                </c:pt>
                <c:pt idx="2">
                  <c:v>31</c:v>
                </c:pt>
                <c:pt idx="3">
                  <c:v>34</c:v>
                </c:pt>
                <c:pt idx="4">
                  <c:v>35</c:v>
                </c:pt>
                <c:pt idx="5">
                  <c:v>37</c:v>
                </c:pt>
                <c:pt idx="6">
                  <c:v>39</c:v>
                </c:pt>
                <c:pt idx="7">
                  <c:v>52</c:v>
                </c:pt>
                <c:pt idx="8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3-48D0-9CE1-6B40CF831AD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69A12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Создание новых рабочих мест</c:v>
                </c:pt>
                <c:pt idx="1">
                  <c:v>Увеличение производственной мощности с расширением номенклатуры продукции</c:v>
                </c:pt>
                <c:pt idx="2">
                  <c:v>Охрана окружающей среды</c:v>
                </c:pt>
                <c:pt idx="3">
                  <c:v>Введение новых производственных технологий</c:v>
                </c:pt>
                <c:pt idx="4">
                  <c:v>Увеличение производственной мощности с неизменной номенклатурой продукции</c:v>
                </c:pt>
                <c:pt idx="5">
                  <c:v>Снижение себестоимости продукции</c:v>
                </c:pt>
                <c:pt idx="6">
                  <c:v>Экономия энергоресурсов</c:v>
                </c:pt>
                <c:pt idx="7">
                  <c:v>Автоматизация или механизация существующего производственного процесса</c:v>
                </c:pt>
                <c:pt idx="8">
                  <c:v>Замена изношенной техники и оборудования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23</c:v>
                </c:pt>
                <c:pt idx="1">
                  <c:v>26</c:v>
                </c:pt>
                <c:pt idx="2">
                  <c:v>31</c:v>
                </c:pt>
                <c:pt idx="3">
                  <c:v>35</c:v>
                </c:pt>
                <c:pt idx="4">
                  <c:v>38</c:v>
                </c:pt>
                <c:pt idx="5">
                  <c:v>38</c:v>
                </c:pt>
                <c:pt idx="6">
                  <c:v>40</c:v>
                </c:pt>
                <c:pt idx="7">
                  <c:v>55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3-48D0-9CE1-6B40CF831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294912"/>
        <c:axId val="152296448"/>
      </c:barChart>
      <c:catAx>
        <c:axId val="152294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52296448"/>
        <c:crosses val="autoZero"/>
        <c:auto val="1"/>
        <c:lblAlgn val="ctr"/>
        <c:lblOffset val="100"/>
        <c:noMultiLvlLbl val="0"/>
      </c:catAx>
      <c:valAx>
        <c:axId val="152296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294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366652631126756"/>
          <c:y val="0.39016525163020038"/>
          <c:w val="6.5935317555640124E-2"/>
          <c:h val="0.37416884166196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Pt>
            <c:idx val="2"/>
            <c:bubble3D val="0"/>
            <c:spPr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80DA-40C2-A4E6-08E256630DB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Лист2!$A$5:$A$8</c:f>
              <c:strCache>
                <c:ptCount val="4"/>
                <c:pt idx="0">
                  <c:v>Долг</c:v>
                </c:pt>
                <c:pt idx="1">
                  <c:v>Частный капитал</c:v>
                </c:pt>
                <c:pt idx="2">
                  <c:v>Гос. Финансирование</c:v>
                </c:pt>
                <c:pt idx="3">
                  <c:v>Государственные субсидии</c:v>
                </c:pt>
              </c:strCache>
            </c:strRef>
          </c:cat>
          <c:val>
            <c:numRef>
              <c:f>Лист2!$B$5:$B$8</c:f>
              <c:numCache>
                <c:formatCode>General</c:formatCode>
                <c:ptCount val="4"/>
                <c:pt idx="0">
                  <c:v>35.041000000000004</c:v>
                </c:pt>
                <c:pt idx="1">
                  <c:v>12.029</c:v>
                </c:pt>
                <c:pt idx="2">
                  <c:v>1.046</c:v>
                </c:pt>
                <c:pt idx="3">
                  <c:v>4.1839999999999966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A-40C2-A4E6-08E256630D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83407323088586"/>
          <c:y val="0.20168939562270904"/>
          <c:w val="0.30350185595816631"/>
          <c:h val="0.4289020796631188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24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 dirty="0">
                <a:solidFill>
                  <a:srgbClr val="9E002D"/>
                </a:solidFill>
              </a:rPr>
              <a:t> </a:t>
            </a:r>
            <a:r>
              <a:rPr lang="ru-RU" sz="4000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173 </a:t>
            </a:r>
            <a:r>
              <a:rPr lang="ru-RU" sz="4000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руб. </a:t>
            </a:r>
            <a:r>
              <a:rPr lang="ru-RU" sz="4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(+18%),</a:t>
            </a:r>
            <a:r>
              <a:rPr lang="ru-RU" sz="4000" b="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0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3600" b="0" dirty="0" smtClean="0">
                <a:latin typeface="Arial" pitchFamily="34" charset="0"/>
                <a:cs typeface="Arial" pitchFamily="34" charset="0"/>
              </a:rPr>
              <a:t>01.01.2023</a:t>
            </a:r>
            <a:r>
              <a:rPr lang="ru-RU" sz="3600" b="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7421323926865832"/>
          <c:y val="4.04675556066440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628160333461503E-2"/>
          <c:y val="0.21905914132997145"/>
          <c:w val="0.41043580489938802"/>
          <c:h val="0.61641684677536157"/>
        </c:manualLayout>
      </c:layout>
      <c:pieChart>
        <c:varyColors val="1"/>
        <c:ser>
          <c:idx val="0"/>
          <c:order val="0"/>
          <c:tx>
            <c:strRef>
              <c:f>Лист2!$B$1</c:f>
              <c:strCache>
                <c:ptCount val="1"/>
                <c:pt idx="0">
                  <c:v>  01.01.2015</c:v>
                </c:pt>
              </c:strCache>
            </c:strRef>
          </c:tx>
          <c:explosion val="25"/>
          <c:dPt>
            <c:idx val="0"/>
            <c:bubble3D val="0"/>
            <c:explosion val="31"/>
            <c:spPr>
              <a:solidFill>
                <a:srgbClr val="172C6C"/>
              </a:solidFill>
            </c:spPr>
            <c:extLst>
              <c:ext xmlns:c16="http://schemas.microsoft.com/office/drawing/2014/chart" uri="{C3380CC4-5D6E-409C-BE32-E72D297353CC}">
                <c16:uniqueId val="{00000000-E6C0-4753-B11F-445A8204E3DC}"/>
              </c:ext>
            </c:extLst>
          </c:dPt>
          <c:dLbls>
            <c:dLbl>
              <c:idx val="0"/>
              <c:layout>
                <c:manualLayout>
                  <c:x val="-0.11535676591489835"/>
                  <c:y val="-0.15408538804912159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 smtClean="0">
                        <a:latin typeface="Arial" pitchFamily="34" charset="0"/>
                        <a:cs typeface="Arial" pitchFamily="34" charset="0"/>
                      </a:rPr>
                      <a:t>Банки </a:t>
                    </a:r>
                    <a:r>
                      <a:rPr lang="en-US" sz="2800" dirty="0" smtClean="0">
                        <a:latin typeface="Arial" pitchFamily="34" charset="0"/>
                        <a:cs typeface="Arial" pitchFamily="34" charset="0"/>
                      </a:rPr>
                      <a:t>1</a:t>
                    </a:r>
                    <a:r>
                      <a:rPr lang="ru-RU" sz="2800" dirty="0" smtClean="0">
                        <a:latin typeface="Arial" pitchFamily="34" charset="0"/>
                        <a:cs typeface="Arial" pitchFamily="34" charset="0"/>
                      </a:rPr>
                      <a:t>35</a:t>
                    </a:r>
                    <a:r>
                      <a:rPr lang="en-US" sz="2800" dirty="0" smtClean="0">
                        <a:latin typeface="Arial" pitchFamily="34" charset="0"/>
                        <a:cs typeface="Arial" pitchFamily="34" charset="0"/>
                      </a:rPr>
                      <a:t> (</a:t>
                    </a:r>
                    <a:r>
                      <a:rPr lang="ru-RU" sz="2800" dirty="0" smtClean="0">
                        <a:latin typeface="Arial" pitchFamily="34" charset="0"/>
                        <a:cs typeface="Arial" pitchFamily="34" charset="0"/>
                      </a:rPr>
                      <a:t>78</a:t>
                    </a:r>
                    <a:r>
                      <a:rPr lang="en-US" sz="2800" dirty="0" smtClean="0">
                        <a:latin typeface="Arial" pitchFamily="34" charset="0"/>
                        <a:cs typeface="Arial" pitchFamily="34" charset="0"/>
                      </a:rPr>
                      <a:t>%)</a:t>
                    </a:r>
                    <a:endParaRPr lang="en-US" sz="2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0-4753-B11F-445A8204E3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Лист2!$A$2:$A$7</c:f>
              <c:strCache>
                <c:ptCount val="6"/>
                <c:pt idx="0">
                  <c:v>Банки                     </c:v>
                </c:pt>
                <c:pt idx="1">
                  <c:v>НПФ                        </c:v>
                </c:pt>
                <c:pt idx="2">
                  <c:v>ПИФы                      </c:v>
                </c:pt>
                <c:pt idx="3">
                  <c:v>Страховщики         </c:v>
                </c:pt>
                <c:pt idx="4">
                  <c:v>РЦБ  </c:v>
                </c:pt>
                <c:pt idx="5">
                  <c:v>МФО                             </c:v>
                </c:pt>
              </c:strCache>
            </c:str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77653</c:v>
                </c:pt>
                <c:pt idx="1">
                  <c:v>2187</c:v>
                </c:pt>
                <c:pt idx="2">
                  <c:v>2409</c:v>
                </c:pt>
                <c:pt idx="3">
                  <c:v>1547</c:v>
                </c:pt>
                <c:pt idx="4">
                  <c:v>756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C0-4753-B11F-445A8204E3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3200"/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0.11057</cdr:x>
      <cdr:y>0.14485</cdr:y>
    </cdr:from>
    <cdr:to>
      <cdr:x>0.295</cdr:x>
      <cdr:y>0.20406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2384" y="1512168"/>
          <a:ext cx="2656087" cy="618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38 (22%)</a:t>
          </a:r>
          <a:endParaRPr lang="ru-RU" sz="3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0.50962</cdr:x>
      <cdr:y>0.22666</cdr:y>
    </cdr:from>
    <cdr:to>
      <cdr:x>0.62274</cdr:x>
      <cdr:y>0.23863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344847" y="2216595"/>
          <a:ext cx="2296191" cy="117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4775" y="750888"/>
            <a:ext cx="6678613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8422" y="4759643"/>
            <a:ext cx="5051320" cy="450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es-ES" noProof="0">
                <a:sym typeface="Lucida Grande" charset="0"/>
              </a:rPr>
              <a:t>Second level</a:t>
            </a:r>
          </a:p>
          <a:p>
            <a:pPr lvl="2"/>
            <a:r>
              <a:rPr lang="es-ES" noProof="0">
                <a:sym typeface="Lucida Grande" charset="0"/>
              </a:rPr>
              <a:t>Third level</a:t>
            </a:r>
          </a:p>
          <a:p>
            <a:pPr lvl="3"/>
            <a:r>
              <a:rPr lang="es-ES" noProof="0">
                <a:sym typeface="Lucida Grande" charset="0"/>
              </a:rPr>
              <a:t>Fourth level</a:t>
            </a:r>
          </a:p>
          <a:p>
            <a:pPr lvl="4"/>
            <a:r>
              <a:rPr lang="es-ES" noProof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647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825500" rtl="0" eaLnBrk="0" fontAlgn="base" hangingPunct="0">
      <a:spcBef>
        <a:spcPct val="0"/>
      </a:spcBef>
      <a:spcAft>
        <a:spcPct val="0"/>
      </a:spcAft>
      <a:defRPr sz="22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lIns="96616" tIns="48308" rIns="96616" bIns="48308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45294-132C-4D4F-BB75-AD9CBBBEE5E6}" type="slidenum">
              <a:rPr kumimoji="0" lang="ru-RU" sz="5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pPr marL="0" marR="0" lvl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E5C4-AFFC-7242-9333-D7015B89E2C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3741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5BF04-4142-FB4B-AA99-6EA27E0E443D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19042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7103725" y="2298700"/>
            <a:ext cx="4905375" cy="6362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387600" y="2298700"/>
            <a:ext cx="14563725" cy="6362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850-554B-1841-B256-C7C6A27950B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8360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2717D-7E5A-2E4B-9B73-2348948C85F3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8665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749D-AFEB-F74B-A14C-367116A7FAC6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4157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38760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274550" y="7073900"/>
            <a:ext cx="9734550" cy="158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31B1A-060B-674F-AAF8-2A0A6482BC4C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9752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5C98D-A6C1-8645-989D-7FEB1355057B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73132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7BE7B-14D0-3C4D-AE9E-46C65BB71EC7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404548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C2A4-F3D0-CD42-ACC5-1F30CBE92F7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8290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17E8F-AA3C-C64E-B389-DE83152EF535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62389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>
                <a:sym typeface="Gill Sans" charset="0"/>
              </a:rPr>
              <a:t>Чтобы добавить рисунок, перетащите его на заполнитель или щелкните значок</a:t>
            </a:r>
            <a:endParaRPr lang="es-ES" noProof="0">
              <a:sym typeface="Gill Sans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217A5-5CD3-9E41-9902-2B9175E04E09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3122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387600" y="2298700"/>
            <a:ext cx="19621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заголовка</a:t>
            </a:r>
            <a:endParaRPr lang="es-ES">
              <a:sym typeface="Gill Sans" charset="0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387600" y="7073900"/>
            <a:ext cx="196215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Gill Sans" charset="0"/>
              </a:rPr>
              <a:t>Образец текста</a:t>
            </a:r>
          </a:p>
          <a:p>
            <a:pPr lvl="1"/>
            <a:r>
              <a:rPr lang="ru-RU">
                <a:sym typeface="Gill Sans" charset="0"/>
              </a:rPr>
              <a:t>Второй уровень</a:t>
            </a:r>
          </a:p>
          <a:p>
            <a:pPr lvl="2"/>
            <a:r>
              <a:rPr lang="ru-RU">
                <a:sym typeface="Gill Sans" charset="0"/>
              </a:rPr>
              <a:t>Третий уровень</a:t>
            </a:r>
          </a:p>
          <a:p>
            <a:pPr lvl="3"/>
            <a:r>
              <a:rPr lang="ru-RU">
                <a:sym typeface="Gill Sans" charset="0"/>
              </a:rPr>
              <a:t>Четвертый уровень</a:t>
            </a:r>
          </a:p>
          <a:p>
            <a:pPr lvl="4"/>
            <a:r>
              <a:rPr lang="ru-RU">
                <a:sym typeface="Gill Sans" charset="0"/>
              </a:rPr>
              <a:t>Пятый уровень</a:t>
            </a:r>
            <a:endParaRPr lang="es-ES">
              <a:sym typeface="Gill Sans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11976100" y="130810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Gill Sans" charset="0"/>
              </a:defRPr>
            </a:lvl1pPr>
          </a:lstStyle>
          <a:p>
            <a:pPr>
              <a:defRPr/>
            </a:pPr>
            <a:fld id="{B6921B5E-C8C2-A545-A6E7-C47841E38EB4}" type="slidenum">
              <a:rPr lang="es-ES" smtClean="0"/>
              <a:pPr>
                <a:defRPr/>
              </a:pPr>
              <a:t>‹#›</a:t>
            </a:fld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28482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118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342900" indent="-3429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1430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16002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057400" indent="-228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4572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9144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13716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1828800" algn="ctr" defTabSz="825500" rtl="0" eaLnBrk="1" fontAlgn="base" hangingPunct="1">
        <a:spcBef>
          <a:spcPct val="0"/>
        </a:spcBef>
        <a:spcAft>
          <a:spcPct val="0"/>
        </a:spcAft>
        <a:defRPr sz="46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pprf.ru/ru/interaction/committee/council_finprom/" TargetMode="External"/><Relationship Id="rId2" Type="http://schemas.openxmlformats.org/officeDocument/2006/relationships/hyperlink" Target="mailto:Gamza.VA@tpprf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/>
          </p:cNvSpPr>
          <p:nvPr/>
        </p:nvSpPr>
        <p:spPr bwMode="auto">
          <a:xfrm>
            <a:off x="1966864" y="2177480"/>
            <a:ext cx="21818424" cy="96490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Lato" charset="0"/>
              </a:rPr>
              <a:t>Владимир Гамза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Драйверы развития экономики 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в новых экономических условиях</a:t>
            </a:r>
            <a:endParaRPr lang="ru-RU" sz="6000" b="1" dirty="0">
              <a:solidFill>
                <a:srgbClr val="9E002D"/>
              </a:solidFill>
              <a:latin typeface="Arial" pitchFamily="34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Lato" charset="0"/>
            </a:endParaRPr>
          </a:p>
          <a:p>
            <a:pPr lvl="0">
              <a:defRPr/>
            </a:pPr>
            <a:r>
              <a:rPr lang="ru-RU" sz="5400" dirty="0" smtClean="0">
                <a:latin typeface="Arial" pitchFamily="34" charset="0"/>
                <a:cs typeface="Arial" pitchFamily="34" charset="0"/>
                <a:sym typeface="Lato" charset="0"/>
              </a:rPr>
              <a:t>Ярославль</a:t>
            </a:r>
            <a:r>
              <a:rPr lang="ru-RU" sz="5400" noProof="0" dirty="0" smtClean="0">
                <a:latin typeface="Arial" pitchFamily="34" charset="0"/>
                <a:cs typeface="Arial" pitchFamily="34" charset="0"/>
                <a:sym typeface="Lato" charset="0"/>
              </a:rPr>
              <a:t>, Саммит</a:t>
            </a:r>
            <a:r>
              <a:rPr lang="ru-RU" sz="5400" dirty="0" smtClean="0">
                <a:latin typeface="Arial" pitchFamily="34" charset="0"/>
                <a:cs typeface="Arial" pitchFamily="34" charset="0"/>
                <a:sym typeface="Lato" charset="0"/>
              </a:rPr>
              <a:t>,</a:t>
            </a:r>
            <a:r>
              <a:rPr lang="en-US" sz="5400" noProof="0" dirty="0" smtClean="0">
                <a:latin typeface="Arial" pitchFamily="34" charset="0"/>
                <a:cs typeface="Arial" pitchFamily="34" charset="0"/>
                <a:sym typeface="Lato" charset="0"/>
              </a:rPr>
              <a:t> </a:t>
            </a:r>
            <a:r>
              <a:rPr lang="ru-RU" sz="5400" dirty="0" smtClean="0">
                <a:latin typeface="Arial" pitchFamily="34" charset="0"/>
                <a:cs typeface="Arial" pitchFamily="34" charset="0"/>
                <a:sym typeface="Lato" charset="0"/>
              </a:rPr>
              <a:t>05</a:t>
            </a:r>
            <a:r>
              <a:rPr lang="ru-RU" sz="5400" noProof="0" dirty="0" smtClean="0">
                <a:latin typeface="Arial" pitchFamily="34" charset="0"/>
                <a:cs typeface="Arial" pitchFamily="34" charset="0"/>
                <a:sym typeface="Lato" charset="0"/>
              </a:rPr>
              <a:t>.06.</a:t>
            </a:r>
            <a:r>
              <a:rPr lang="ru-RU" sz="5400" dirty="0" smtClean="0">
                <a:latin typeface="Arial" pitchFamily="34" charset="0"/>
                <a:cs typeface="Arial" pitchFamily="34" charset="0"/>
              </a:rPr>
              <a:t>2023</a:t>
            </a:r>
            <a:endParaRPr kumimoji="0" lang="es-ES" sz="5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AC5A84-5043-AA42-8B76-23A15F63E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424" y="305272"/>
            <a:ext cx="8045232" cy="31468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984" y="305272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Цели инвестиций в основной капитал в 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2850" y="1485900"/>
            <a:ext cx="20288250" cy="10401300"/>
          </a:xfrm>
        </p:spPr>
        <p:txBody>
          <a:bodyPr/>
          <a:lstStyle/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8832" y="11610528"/>
            <a:ext cx="5184576" cy="58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412901086"/>
              </p:ext>
            </p:extLst>
          </p:nvPr>
        </p:nvGraphicFramePr>
        <p:xfrm>
          <a:off x="2686944" y="2825552"/>
          <a:ext cx="20535378" cy="9656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10880" y="1673424"/>
            <a:ext cx="20882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Распределение организаций по оценке целей инвестирования в основной капитал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(по итогам выборочного обследования инвестиционной активности промышленных организаций в процентах к общему числу организаций)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Gill Sans" charset="0"/>
              </a:rPr>
              <a:t>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>
            <a:spLocks/>
          </p:cNvSpPr>
          <p:nvPr/>
        </p:nvSpPr>
        <p:spPr bwMode="auto">
          <a:xfrm>
            <a:off x="1966913" y="838200"/>
            <a:ext cx="21940837" cy="923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Источники финансирования проектов развития: мировая практика</a:t>
            </a:r>
            <a:endParaRPr lang="es-ES" sz="4400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557213" y="2235200"/>
            <a:ext cx="17792700" cy="355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100" name="Прямоугольник 1"/>
          <p:cNvSpPr>
            <a:spLocks noChangeArrowheads="1"/>
          </p:cNvSpPr>
          <p:nvPr/>
        </p:nvSpPr>
        <p:spPr bwMode="auto">
          <a:xfrm>
            <a:off x="671513" y="2249488"/>
            <a:ext cx="2246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800" dirty="0"/>
              <a:t>.</a:t>
            </a: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/>
        </p:nvGraphicFramePr>
        <p:xfrm>
          <a:off x="6057678" y="2228850"/>
          <a:ext cx="13373322" cy="971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200150" y="115062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Источник: ОЭСР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820" y="304800"/>
            <a:ext cx="20160480" cy="9864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Структура инвестиций в основной капитал в России 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(2022)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2350" y="1657350"/>
            <a:ext cx="20402550" cy="10039350"/>
          </a:xfrm>
        </p:spPr>
        <p:txBody>
          <a:bodyPr/>
          <a:lstStyle/>
          <a:p>
            <a:pPr marL="571500" indent="-571500"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инвестиций = 27,9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(18,4% ВВП, +1,2 п.п.),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 рост = 4,6% 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Собственные средства предприятий = 41,5%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(-1,1 п.п.)</a:t>
            </a:r>
          </a:p>
          <a:p>
            <a:pPr marL="571500" indent="-57150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Привлеченные средства = 35,1%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(+2,3 п.п.), в том числе: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частные = 19,6% (+0,4 п.п.)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государственные = 15,5% (+1,9 п.п.), </a:t>
            </a:r>
          </a:p>
          <a:p>
            <a:pPr marL="571500" marR="0" lvl="0" indent="-571500" algn="l" defTabSz="8255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4000" b="1" noProof="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МСП и и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ные 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(ненаблюдаемые статистикой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)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= 23,4% </a:t>
            </a:r>
            <a:r>
              <a:rPr kumimoji="0" lang="ru-RU" sz="4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(-1,2 п.п.)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привлеченных инвестиций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(доля в объеме всех инвестиций)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корпоративные и частные займы = 12,0% (+0,2 п.п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.), в т.ч. лизинг – 5,7 п.п.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государственные средства = 15,5% (+1,9 п.п.), в том числе: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федеральный бюджет = 7,3% (+1,5 п.п.); внебюджетные фонды = 0,1%</a:t>
            </a:r>
          </a:p>
          <a:p>
            <a:pPr lvl="1" algn="l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регионы = 7,1% (+0,4 п.п.); муниципалитеты = 1,0%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кредиты банков = 7,4%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(+1,4 п.п.), (3,5% от суммы корпоративных кредитов)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иностранные инвестиции = 0,2% (-1,2 п.п.) 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478276" y="11948542"/>
            <a:ext cx="476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Росстат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032" y="809328"/>
            <a:ext cx="18766951" cy="722945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Полная денежная масса сбережений в России</a:t>
            </a:r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(01.01.2023)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84" y="2105472"/>
            <a:ext cx="19154128" cy="9145016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Полная денежная масса сбережений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142,2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Национальная денежная масса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89,6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  <a:endParaRPr lang="ru-RU" sz="40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Правительства в ЦБ = 7,2 </a:t>
            </a:r>
            <a:r>
              <a:rPr lang="ru-RU" sz="4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Денежная масса М2 </a:t>
            </a:r>
            <a:r>
              <a:rPr lang="ru-RU" sz="4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82,4 трлн руб.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безналичные в банках = 67,0 трлн руб.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наличные вне банков – М0 = 15,4 трлн руб. 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Денежная масса в иностранной валюте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52,6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золото-валютные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резервы ЦБ = 33,0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средства резидентов РФ за рубежом =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12,0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 руб.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наличные в инвалюте = 7,6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 algn="l">
              <a:spcAft>
                <a:spcPts val="1200"/>
              </a:spcAft>
            </a:pP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Офшорные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средства в иностранной валюте (оценка 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 млрд)</a:t>
            </a:r>
          </a:p>
          <a:p>
            <a:pPr algn="l">
              <a:spcAft>
                <a:spcPts val="18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182888" y="11682536"/>
            <a:ext cx="6637262" cy="5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 Банк России, ФНС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85187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/>
        </p:nvGraphicFramePr>
        <p:xfrm>
          <a:off x="4127104" y="1961456"/>
          <a:ext cx="14401600" cy="1043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046413" y="13266738"/>
            <a:ext cx="21337587" cy="449262"/>
          </a:xfrm>
          <a:prstGeom prst="rect">
            <a:avLst/>
          </a:prstGeom>
          <a:solidFill>
            <a:srgbClr val="1C31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/>
              <a:sym typeface="Gill Sans" charset="0"/>
            </a:endParaRPr>
          </a:p>
        </p:txBody>
      </p:sp>
      <p:sp>
        <p:nvSpPr>
          <p:cNvPr id="7173" name="AutoShape 2"/>
          <p:cNvSpPr>
            <a:spLocks/>
          </p:cNvSpPr>
          <p:nvPr/>
        </p:nvSpPr>
        <p:spPr bwMode="auto">
          <a:xfrm>
            <a:off x="1390650" y="809625"/>
            <a:ext cx="21353463" cy="1168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          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Активы секторов финансового рынка России </a:t>
            </a:r>
            <a:r>
              <a:rPr kumimoji="0" lang="ru-RU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(</a:t>
            </a:r>
            <a:r>
              <a:rPr kumimoji="0" lang="ru-RU" sz="4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трлн</a:t>
            </a:r>
            <a:r>
              <a:rPr kumimoji="0" lang="ru-RU" sz="4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Gill Sans" charset="0"/>
              </a:rPr>
              <a:t> руб.)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7174" name="AutoShape 3"/>
          <p:cNvSpPr>
            <a:spLocks/>
          </p:cNvSpPr>
          <p:nvPr/>
        </p:nvSpPr>
        <p:spPr bwMode="auto">
          <a:xfrm>
            <a:off x="22485350" y="609600"/>
            <a:ext cx="350838" cy="360363"/>
          </a:xfrm>
          <a:custGeom>
            <a:avLst/>
            <a:gdLst>
              <a:gd name="T0" fmla="*/ 751683137 w 21600"/>
              <a:gd name="T1" fmla="*/ 836700921 h 21600"/>
              <a:gd name="T2" fmla="*/ 751683137 w 21600"/>
              <a:gd name="T3" fmla="*/ 836700921 h 21600"/>
              <a:gd name="T4" fmla="*/ 751683137 w 21600"/>
              <a:gd name="T5" fmla="*/ 836700921 h 21600"/>
              <a:gd name="T6" fmla="*/ 751683137 w 21600"/>
              <a:gd name="T7" fmla="*/ 8367009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Arial" pitchFamily="34" charset="0"/>
              </a:rPr>
              <a:t>1</a:t>
            </a:r>
            <a:endParaRPr kumimoji="0" lang="es-ES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ＭＳ Ｐゴシック" charset="0"/>
              <a:sym typeface="Gill Sans" charset="0"/>
            </a:endParaRPr>
          </a:p>
        </p:txBody>
      </p:sp>
      <p:sp>
        <p:nvSpPr>
          <p:cNvPr id="7175" name="AutoShape 4"/>
          <p:cNvSpPr>
            <a:spLocks/>
          </p:cNvSpPr>
          <p:nvPr/>
        </p:nvSpPr>
        <p:spPr bwMode="auto">
          <a:xfrm>
            <a:off x="527050" y="1169988"/>
            <a:ext cx="17792700" cy="9779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2884150"/>
            <a:ext cx="11255375" cy="358775"/>
          </a:xfrm>
          <a:prstGeom prst="rect">
            <a:avLst/>
          </a:prstGeom>
          <a:solidFill>
            <a:srgbClr val="C5114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/>
              <a:sym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52650" y="11144250"/>
            <a:ext cx="44767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sym typeface="Gill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Источник: Банк России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4128" y="3905672"/>
            <a:ext cx="792088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sym typeface="Gill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Брокерские активы = 8%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Чистые активы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ПИФов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= 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Инвест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. портфель НПФ =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Активы страховщиков = 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rgbClr val="00206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Остальные сектора, всего  = 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(менее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1% каждый)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118992" y="305272"/>
            <a:ext cx="20964008" cy="718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9E002D"/>
                </a:solidFill>
                <a:latin typeface="Arial"/>
                <a:ea typeface="ＭＳ Ｐゴシック"/>
              </a:rPr>
              <a:t>Основные м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онетарные</a:t>
            </a:r>
            <a:r>
              <a:rPr lang="ru-RU" sz="4400" b="1" dirty="0" smtClean="0">
                <a:solidFill>
                  <a:srgbClr val="9E002D"/>
                </a:solidFill>
                <a:latin typeface="Arial"/>
                <a:ea typeface="ＭＳ Ｐゴシック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условия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достижени</a:t>
            </a:r>
            <a:r>
              <a:rPr lang="ru-RU" sz="4400" b="1" dirty="0">
                <a:solidFill>
                  <a:srgbClr val="9E002D"/>
                </a:solidFill>
                <a:latin typeface="Arial"/>
                <a:ea typeface="ＭＳ Ｐゴシック"/>
              </a:rPr>
              <a:t>я Национальных целей 2030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 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046984" y="1169368"/>
            <a:ext cx="20810312" cy="11089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Необходимо обеспечить высокий рост: 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монетизация экономики от 50 до 100% ВВП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(Япония – 290%, Китай -225%, Великобритания – 140%, Бразилия и Германия – 110%, США – 100%) 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внебанковские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денежные фонды от 20 до более 50% ВВП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(в большинстве развитых стран превышают ВВП, в США – 200%, Евросоюзе – 120%)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4000" b="1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капитализация фондового рынка от 10 до более 50% ВВП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большинстве развитых стран, в том числе в Китае, равна или превышает ВВП)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инвестиции в основной капитал от 18 до более 25% ВВП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(Китай – 45%, быстро развивающиеся страны – 30-35%, развитые страны – более 22%)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вложения в человеческий капитал от 14 до более 20% ВВП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(США – 40%, ЕС – более 30%, Китай – 22%, развивающиеся страны – около 20%)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объем ипотеки от 9 до 25% ВВП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(США – более 50%, в ЕС – более 35%)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доля минимального дохода относительно среднего от 15 до 40% (в ЕС – 60%)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удельный вес государственных финансов снизить с 70 до менее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50%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(в </a:t>
            </a:r>
            <a:r>
              <a:rPr kumimoji="0" lang="ru-RU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развитиых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и быстро развивающихся странах – от 30 до 50%)</a:t>
            </a:r>
          </a:p>
          <a:p>
            <a:pPr lvl="0" algn="l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4000" b="1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обязательные изъятия государства из ВВП с 45 до 35%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(Германия и Великобритания – 40%, Китай, Япония, США – 30-40%, Аргентина – менее 30%)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20764440" y="0"/>
            <a:ext cx="36187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  </a:t>
            </a: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894856" y="12330608"/>
            <a:ext cx="6156360" cy="48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Источник: Расчеты автора    </a:t>
            </a: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752" y="449288"/>
            <a:ext cx="23160830" cy="6788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Меры развития и поддержки инвестиций в промышленную модернизацию (1)</a:t>
            </a:r>
            <a:endParaRPr lang="ru-RU" sz="44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824" y="1457400"/>
            <a:ext cx="22538504" cy="10081120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 национальной программы промышленной реновации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производственных предприятий на основе технологий «Индустрия-4.0», включая  прямые государственные инвестиции в ключевые предприятия – заём под 0% или взнос в уставный капитал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бюджетно-налоговой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таможенно-тарифной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политики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защиты национальных производителей, осуществляющих глубокую модернизацию предприятий 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системы общефедеральных, отраслевых и региональных институтов развития 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реализация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отраслевых и региональных программ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модернизации предприятий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перевод всех государственных институтов развития с использования гарантированных кредитных инструментов на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модель проектного финансирования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развития предприятий 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прямых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региональных и муниципальных инвестиций в основной капитал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крупных и средних производственных предприятий,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корпоративных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инвестиций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основной капитал субъектов МСП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основе использования офсетных контрактов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планирование показателей участия государственных, а также стимулирование участия частных кредитных и финансовых организаций в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инвестировании в проекты реновации и </a:t>
            </a:r>
            <a:r>
              <a:rPr lang="ru-RU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федеральным, отраслевым и региональным программам</a:t>
            </a:r>
          </a:p>
          <a:p>
            <a:pPr marL="360000" indent="-360000" algn="l">
              <a:spcAft>
                <a:spcPts val="18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045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776" y="593304"/>
            <a:ext cx="22898544" cy="6788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Меры развития и поддержки инвестиций в промышленную модернизацию (2) </a:t>
            </a:r>
            <a:endParaRPr lang="ru-RU" sz="4400" b="1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840" y="1745432"/>
            <a:ext cx="21962440" cy="10009112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введение  безотзывных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государственных гарантий и поручительств институтов развития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крупных инвесторов в основной капитал производственных предприятий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расширение и упрощение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использования контрактов СПИК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регионах и муниципалитетах, прежде всего для среднего и малого бизнеса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использования контрактов СЗПК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инвестиционные проекты средних производственных предприятий, осуществляющих модернизацию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и поддержка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ипотеки и лизинга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современных промышленных технологий, комплектного оборудования и недвижимости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государственного и частного страхования и перестрахования инвестиций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проекты промышленной реновации 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импортозамещения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Банком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специального регулирования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обеспечивающего значительный рост капиталовложений кредитных и финансовых структур в экономику, включая систему рефинансирования государственных институтов развития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единого государственного информационно-консультативного портала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реализуемых и планируемых инвестиционных проектов, нуждающихся в финансировании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600"/>
              </a:spcAft>
              <a:buFont typeface="Arial" pitchFamily="34" charset="0"/>
              <a:buChar char="•"/>
            </a:pP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60455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610544"/>
            <a:ext cx="21746416" cy="78997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Модернизация и </a:t>
            </a:r>
            <a:r>
              <a:rPr lang="ru-RU" sz="4400" b="1" dirty="0" err="1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основе 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ESG-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проектов «</a:t>
            </a:r>
            <a:r>
              <a:rPr lang="ru-RU" sz="44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848" y="1961456"/>
            <a:ext cx="22322480" cy="10354021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действует более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 тыс. крупных и средних промышленных предприятий, которые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построены и введены в эксплуатацию 50-90 лет назад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многие из этих предприятий реформированы и их производственные объекты не соответствуют профилю деятельности, а большая часть основных фондов предприятий имеет предельный процент износа, поэтому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значительная доля объектов выведена из оборота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(в целом по стране – это сотни миллионов квадратных метров).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предприятия не видят выхода из сложившейся ситуации, так как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редевелопмент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демонтаж объектов,</a:t>
            </a: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переработка и рециклинг отходов и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промышленная модернизация связаны со значительными работами и затратами, к которым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предприятия зачастую организационно, технологически и финансово не готовы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обеспечения модернизации таких предприятий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системе ТПП России реализуется федеральный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ESG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-проект промышленной реновации «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Организатор Проекта - Совет ТПП РФ по финансово-промышленной и инвестиционной политике.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Основной оператор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– ГК «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АлександрГРАДЪ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Лизинг зданий, машин и оборудования –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основной инструмент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промышленной реновации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дпись 2">
            <a:extLst>
              <a:ext uri="{FF2B5EF4-FFF2-40B4-BE49-F238E27FC236}">
                <a16:creationId xmlns:a16="http://schemas.microsoft.com/office/drawing/2014/main" id="{17A91C53-1128-194C-A348-EE37C7C4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872" y="2969568"/>
            <a:ext cx="754345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СИСТЕМНАЯ ОЦЕНКА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BF381A-1911-4349-B515-CEA9CF1C6D6E}"/>
              </a:ext>
            </a:extLst>
          </p:cNvPr>
          <p:cNvSpPr txBox="1"/>
          <p:nvPr/>
        </p:nvSpPr>
        <p:spPr>
          <a:xfrm>
            <a:off x="1174776" y="665312"/>
            <a:ext cx="22610512" cy="909160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Ключевые элементы проекта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модернизации промышленного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предприятия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0028771" y="8644205"/>
            <a:ext cx="64866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Реконструкция и демонтаж зданий, строительно-монтажные работы, переработка,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рециклинг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</a:t>
            </a: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 </a:t>
            </a:r>
            <a:r>
              <a:rPr lang="ru-RU" sz="3200" dirty="0">
                <a:solidFill>
                  <a:srgbClr val="002060"/>
                </a:solidFill>
                <a:latin typeface="Exo 2 Light" panose="00000400000000000000" pitchFamily="2" charset="-52"/>
                <a:cs typeface="Times New Roman" panose="02020603050405020304" pitchFamily="18" charset="0"/>
              </a:rPr>
              <a:t>утилизация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отходов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EC0466-34E9-8D49-BFE4-34B3315938C4}"/>
              </a:ext>
            </a:extLst>
          </p:cNvPr>
          <p:cNvSpPr txBox="1"/>
          <p:nvPr/>
        </p:nvSpPr>
        <p:spPr>
          <a:xfrm>
            <a:off x="2110880" y="3905672"/>
            <a:ext cx="7700450" cy="3139321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Анализ потенциала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 ее инфраструктуры в целях проведения эффективного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модернизации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EBF97-2EF8-954A-942F-08741C596036}"/>
              </a:ext>
            </a:extLst>
          </p:cNvPr>
          <p:cNvSpPr txBox="1"/>
          <p:nvPr/>
        </p:nvSpPr>
        <p:spPr>
          <a:xfrm>
            <a:off x="2038872" y="8658200"/>
            <a:ext cx="7088694" cy="2708434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Подготовка комплексного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инвестпроекта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всеи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 или проект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редевелопмента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 отдельных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частеи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</a:t>
            </a:r>
          </a:p>
        </p:txBody>
      </p:sp>
      <p:sp>
        <p:nvSpPr>
          <p:cNvPr id="28" name="Надпись 2">
            <a:extLst>
              <a:ext uri="{FF2B5EF4-FFF2-40B4-BE49-F238E27FC236}">
                <a16:creationId xmlns:a16="http://schemas.microsoft.com/office/drawing/2014/main" id="{F5F15099-2E1E-5648-8F5B-0D1CC10A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880" y="7578080"/>
            <a:ext cx="6336704" cy="77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ПРОЕКТИРОВАНИЕ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211B0-B282-A049-A671-80CE6AE1167F}"/>
              </a:ext>
            </a:extLst>
          </p:cNvPr>
          <p:cNvSpPr txBox="1"/>
          <p:nvPr/>
        </p:nvSpPr>
        <p:spPr>
          <a:xfrm>
            <a:off x="16315557" y="8606829"/>
            <a:ext cx="6943898" cy="2646878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Организация привлечения финансирования в рамках реновации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промышленнои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 panose="00000400000000000000" pitchFamily="2" charset="-52"/>
                <a:ea typeface="ＭＳ Ｐゴシック" charset="0"/>
                <a:cs typeface="Times New Roman" panose="02020603050405020304" pitchFamily="18" charset="0"/>
                <a:sym typeface="Gill Sans" charset="0"/>
              </a:rPr>
              <a:t>̆ площадки, модернизации технологий и оборудования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37" name="Надпись 2">
            <a:extLst>
              <a:ext uri="{FF2B5EF4-FFF2-40B4-BE49-F238E27FC236}">
                <a16:creationId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8584" y="2969568"/>
            <a:ext cx="5400600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РЕИНЖИНИРИНГ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39" name="Надпись 2">
            <a:extLst>
              <a:ext uri="{FF2B5EF4-FFF2-40B4-BE49-F238E27FC236}">
                <a16:creationId xmlns:a16="http://schemas.microsoft.com/office/drawing/2014/main" id="{E0F91BB3-EE69-EA4B-8699-A5B789DCB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776" y="7578080"/>
            <a:ext cx="6192688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ct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РЕДЕВЕЛОПМЕНТ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2" name="Надпись 2">
            <a:extLst>
              <a:ext uri="{FF2B5EF4-FFF2-40B4-BE49-F238E27FC236}">
                <a16:creationId xmlns:a16="http://schemas.microsoft.com/office/drawing/2014/main" id="{73D0D9FD-1569-A249-8A8A-5BB235885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520" y="7578080"/>
            <a:ext cx="6264696" cy="7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82880" tIns="91440" rIns="182880" bIns="91440" anchor="t" anchorCtr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  <a:sym typeface="Gill Sans" charset="0"/>
              </a:rPr>
              <a:t>ФИНАНСИРОВАНИЕ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Calibri" panose="020F0502020204030204" pitchFamily="34" charset="0"/>
              <a:cs typeface="Arial" pitchFamily="34" charset="0"/>
              <a:sym typeface="Gill Sans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820156-6233-CF44-A4A3-6812F73F8E14}"/>
              </a:ext>
            </a:extLst>
          </p:cNvPr>
          <p:cNvSpPr txBox="1"/>
          <p:nvPr/>
        </p:nvSpPr>
        <p:spPr>
          <a:xfrm>
            <a:off x="16512480" y="3833664"/>
            <a:ext cx="6768752" cy="3200876"/>
          </a:xfrm>
          <a:prstGeom prst="rect">
            <a:avLst/>
          </a:prstGeom>
          <a:noFill/>
        </p:spPr>
        <p:txBody>
          <a:bodyPr wrap="square" lIns="182880" tIns="91440" rIns="182880" bIns="91440">
            <a:spAutoFit/>
          </a:bodyPr>
          <a:lstStyle/>
          <a:p>
            <a:pPr marL="0" marR="0" lvl="0" indent="0" algn="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Разработка проекта частичной модернизации или комплексного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реинжиниринга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Exo 2 Light"/>
                <a:cs typeface="Arial" pitchFamily="34" charset="0"/>
              </a:rPr>
              <a:t>предприятия в целях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 развития производственного потенц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xo 2 Light"/>
                <a:ea typeface="ＭＳ Ｐゴシック" charset="0"/>
                <a:cs typeface="Arial" pitchFamily="34" charset="0"/>
                <a:sym typeface="Gill Sans" charset="0"/>
              </a:rPr>
              <a:t>иала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xo 2 Light"/>
              <a:ea typeface="ＭＳ Ｐゴシック" charset="0"/>
              <a:cs typeface="Times New Roman" panose="02020603050405020304" pitchFamily="18" charset="0"/>
              <a:sym typeface="Gill Sans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/>
          <a:stretch/>
        </p:blipFill>
        <p:spPr bwMode="auto">
          <a:xfrm>
            <a:off x="10175776" y="2468171"/>
            <a:ext cx="6048672" cy="4163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5190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233264"/>
            <a:ext cx="20179530" cy="92925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Национальные цели</a:t>
            </a:r>
            <a:r>
              <a:rPr lang="en-US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 </a:t>
            </a:r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развития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России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42928" y="1313384"/>
            <a:ext cx="21602400" cy="10729192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Указ Президента РФ от 21.07.2020: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ВВП России темпами выше среднемировых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доходов населения не ниже инфляции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реальный рост на 70% инвестиций в основной капитал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(до более 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25% ВВП)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реальное увеличение на 70%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несырьевого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экспорта (более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строительства жилья до 120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 в год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вхождение по качеству науки и образования в десять ведущих стран мира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в 4 раза вложений в сферу информационных технологий</a:t>
            </a:r>
          </a:p>
          <a:p>
            <a:pPr algn="l">
              <a:spcAft>
                <a:spcPts val="6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задачи, поставленные Президентом РФ: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ускоренный рост индустриального потенциала на основе реновации фондов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опережающее развитие высокотехнологичных отраслей и станкостроения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 прикладной науки, НИОКР и промышленных инноваций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опережающее развитие инфраструктуры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логистических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коридоров</a:t>
            </a:r>
          </a:p>
          <a:p>
            <a:pPr algn="l">
              <a:spcAft>
                <a:spcPts val="6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финансового суверенитета, рост капиталовложений и широкое привлечение национального капитала и средств населения в инвестиции</a:t>
            </a:r>
          </a:p>
          <a:p>
            <a:pPr algn="just">
              <a:spcAft>
                <a:spcPts val="600"/>
              </a:spcAft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2114584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kremlin.ru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976" y="1745432"/>
            <a:ext cx="19591386" cy="12296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rgbClr val="013360"/>
                </a:solidFill>
                <a:latin typeface="Lato" charset="0"/>
              </a:rPr>
              <a:t/>
            </a:r>
            <a:br>
              <a:rPr lang="ru-RU" sz="5400" b="1" dirty="0">
                <a:solidFill>
                  <a:srgbClr val="013360"/>
                </a:solidFill>
                <a:latin typeface="Lato" charset="0"/>
              </a:rPr>
            </a:br>
            <a:r>
              <a:rPr lang="ru-RU" sz="53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1360" y="3833664"/>
            <a:ext cx="17209912" cy="7312546"/>
          </a:xfrm>
        </p:spPr>
        <p:txBody>
          <a:bodyPr>
            <a:noAutofit/>
          </a:bodyPr>
          <a:lstStyle/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Владимир </a:t>
            </a:r>
            <a:r>
              <a:rPr lang="ru-RU" sz="4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Гамза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Председатель Совета по финансово-промышленной 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инвестиционной политике, член Правления ТПП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России</a:t>
            </a:r>
          </a:p>
          <a:p>
            <a:pPr marL="0" lvl="0" indent="0" algn="l">
              <a:spcBef>
                <a:spcPts val="600"/>
              </a:spcBef>
              <a:spcAft>
                <a:spcPts val="0"/>
              </a:spcAft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Проекта промышленной реновации ТПП РФ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ГК «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АлександрГРАДЪ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Браунфилд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кандидат экономических и юридических наук</a:t>
            </a:r>
          </a:p>
          <a:p>
            <a:pPr marL="0" indent="0" algn="l">
              <a:spcAft>
                <a:spcPts val="1200"/>
              </a:spcAft>
              <a:buNone/>
            </a:pP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en-US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Gamza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.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/>
              </a:rPr>
              <a:t>VA@tpprf.ru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  <a:hlinkClick r:id="rId3"/>
              </a:rPr>
              <a:t>https://tpprf.ru/ru/interaction/committee/council_finprom/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>
              <a:spcAft>
                <a:spcPts val="1200"/>
              </a:spcAft>
              <a:buNone/>
            </a:pP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4400" dirty="0">
              <a:solidFill>
                <a:srgbClr val="002060"/>
              </a:solidFill>
              <a:latin typeface="Lato" charset="0"/>
            </a:endParaRPr>
          </a:p>
          <a:p>
            <a:pPr marL="0" indent="0">
              <a:buNone/>
            </a:pPr>
            <a:r>
              <a:rPr lang="en-US" sz="4400" dirty="0">
                <a:latin typeface="Lato" charset="0"/>
              </a:rPr>
              <a:t> </a:t>
            </a:r>
            <a:endParaRPr lang="ru-RU" sz="4400" dirty="0">
              <a:latin typeface="Lat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514350"/>
            <a:ext cx="20160480" cy="96735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Крупнейшие страны мира: номинальный курсовой ВВП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(2022), </a:t>
            </a:r>
            <a:r>
              <a:rPr lang="ru-RU" sz="4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трлн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447584" y="2105472"/>
            <a:ext cx="14689632" cy="9073008"/>
          </a:xfrm>
        </p:spPr>
        <p:txBody>
          <a:bodyPr/>
          <a:lstStyle/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 = 25,5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 = 18,0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Япония = 4,2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  = 4,0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Индия = 3,4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Великобритания = 3,1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Франция = 2,8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Россия = 2,3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Канада = 2,1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Италия = 2,0</a:t>
            </a:r>
          </a:p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 = 102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110647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МВФ,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ВБ, ООН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514350"/>
            <a:ext cx="20160480" cy="96735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Рост экономик ведущих стран мира – ВВП по ППС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(1990-2021)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7504" y="2105472"/>
            <a:ext cx="15409712" cy="9073008"/>
          </a:xfrm>
        </p:spPr>
        <p:txBody>
          <a:bodyPr/>
          <a:lstStyle/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 = 2470% (+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26,1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Индия = 930%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9,1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Египет = 690%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1,2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Южная Корея = 610%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Индонезия = 600%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3,0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Польша = 590%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1,2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= 580%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2,2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Австралия = 480%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1,15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 = 395% (+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17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Россия = 390% (+ 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3,25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  = 315% (+ 3,3 </a:t>
            </a:r>
            <a:r>
              <a:rPr lang="ru-RU" sz="4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 = 510% (+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117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>
              <a:spcAft>
                <a:spcPts val="12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110647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МВФ, ВБ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824" y="449288"/>
            <a:ext cx="22466496" cy="103242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Крупнейшие страны мира: номинальный ВВП на душу населения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(2022), тыс. </a:t>
            </a:r>
            <a:r>
              <a:rPr lang="en-US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7504" y="2105472"/>
            <a:ext cx="15409712" cy="9073008"/>
          </a:xfrm>
        </p:spPr>
        <p:txBody>
          <a:bodyPr/>
          <a:lstStyle/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 = 75,2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Канада = 53,8</a:t>
            </a:r>
            <a:endParaRPr lang="en-US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  = 50,8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Великобритания = 46,2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Франция = 45,0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Япония = 40,7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Италия = 35,6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Южная Корея = 35,2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Россия = 15,4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(61 место в мире)</a:t>
            </a:r>
          </a:p>
          <a:p>
            <a:pPr marL="742950" indent="-742950" algn="l">
              <a:spcAft>
                <a:spcPts val="1200"/>
              </a:spcAft>
              <a:buFont typeface="+mj-lt"/>
              <a:buAutoNum type="arabicPeriod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Китай = 12,9</a:t>
            </a:r>
          </a:p>
          <a:p>
            <a:pPr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Мир = 12,3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2023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750840" y="1110647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МВФ,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ВБ, ООН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  <a:sym typeface="Gill Sans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920" y="305272"/>
            <a:ext cx="20179530" cy="910208"/>
          </a:xfrm>
        </p:spPr>
        <p:txBody>
          <a:bodyPr/>
          <a:lstStyle/>
          <a:p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Качество экономик ведущих стран 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  <a:sym typeface="Lato" charset="0"/>
              </a:rPr>
              <a:t>мира </a:t>
            </a: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Lato" charset="0"/>
              </a:rPr>
              <a:t>(2021 год)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7424" y="1745432"/>
            <a:ext cx="16519326" cy="9817918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ВВП по ППС на душу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населения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Ирландия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111,4 тыс. 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США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69,4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Германия =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58,2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</a:p>
          <a:p>
            <a:pPr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Канада =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53,1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Франция =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50,9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Южная Корея =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48,3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Италия = 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45,3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Польша =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$34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,2 тыс.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Турция = </a:t>
            </a:r>
            <a:r>
              <a:rPr lang="en-US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$34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,0 тыс.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Россия = </a:t>
            </a:r>
            <a:r>
              <a:rPr lang="en-US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30,4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4000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4000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51 </a:t>
            </a:r>
            <a:r>
              <a:rPr lang="ru-RU" sz="4000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место в </a:t>
            </a:r>
            <a:r>
              <a:rPr lang="ru-RU" sz="4000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мире</a:t>
            </a:r>
            <a:endParaRPr lang="ru-RU" sz="4000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Китай =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19,1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тыс. </a:t>
            </a:r>
          </a:p>
          <a:p>
            <a:pPr algn="just">
              <a:spcAft>
                <a:spcPts val="1200"/>
              </a:spcAft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Мир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19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solidFill>
                <a:srgbClr val="9E002D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2400"/>
              </a:spcAft>
              <a:buFont typeface="Arial" pitchFamily="34" charset="0"/>
              <a:buChar char="•"/>
            </a:pP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sz="4400" dirty="0">
              <a:solidFill>
                <a:srgbClr val="002060"/>
              </a:solidFill>
            </a:endParaRP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sym typeface="Gill Sans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  <a:sym typeface="Gill Sans" charset="0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254896" y="11466512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Источник: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МВФ, ВБ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  <a:sym typeface="Gill Sans" charset="0"/>
              </a:rPr>
              <a:t>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181320" y="881336"/>
            <a:ext cx="20964008" cy="7181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rgbClr val="9E002D"/>
                </a:solidFill>
                <a:latin typeface="Arial"/>
                <a:ea typeface="ＭＳ Ｐゴシック"/>
              </a:rPr>
              <a:t>Россия: итоги 2022 / прогноз 2023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2D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  </a:t>
            </a:r>
            <a:endParaRPr kumimoji="0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055096" y="2105472"/>
            <a:ext cx="19890754" cy="90387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lvl="0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ВВП 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номинальный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=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151,5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/ 165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реальный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рост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ВВП, % =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-2,1 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/ 0</a:t>
            </a:r>
          </a:p>
          <a:p>
            <a:pPr lvl="0" algn="l">
              <a:spcAft>
                <a:spcPts val="1800"/>
              </a:spcAft>
              <a:buFont typeface="Arial"/>
              <a:buChar char="•"/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годовая инфляция (ИПЦ), %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6</a:t>
            </a:r>
          </a:p>
          <a:p>
            <a:pPr lvl="0" algn="l">
              <a:spcAft>
                <a:spcPts val="1800"/>
              </a:spcAft>
              <a:buFont typeface="Arial"/>
              <a:buChar char="•"/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инвестиции в основной капитал, </a:t>
            </a:r>
            <a:r>
              <a:rPr lang="ru-RU" sz="4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27,9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/ 30</a:t>
            </a:r>
          </a:p>
          <a:p>
            <a:pPr lvl="0" algn="l">
              <a:spcAft>
                <a:spcPts val="1800"/>
              </a:spcAft>
              <a:buFont typeface="Arial"/>
              <a:buChar char="•"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реальный рост капиталовложений, %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+4,6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/ +0,5</a:t>
            </a:r>
            <a:endParaRPr kumimoji="0" sz="4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денежная 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масса (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М2),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трлн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руб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.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=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82,4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(54% ВВП) / 90 (55%)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4000" b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оборот розничной торговли, %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-6,7 </a:t>
            </a:r>
            <a:r>
              <a:rPr lang="ru-RU" sz="4000" b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/ +0,5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платные услуги населению, %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=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+3,6 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/ +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1,0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4000" b="0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реальная заработная </a:t>
            </a:r>
            <a:r>
              <a:rPr lang="ru-RU" sz="4000" b="0" baseline="0" dirty="0" err="1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плата,%</a:t>
            </a:r>
            <a:r>
              <a:rPr lang="ru-RU" sz="4000" b="0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= </a:t>
            </a:r>
            <a:r>
              <a:rPr lang="ru-RU" sz="4000" b="1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-1,0%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ru-RU" sz="4000" b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/ -0,3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реальные располагаемые доходы, %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 = 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-1,0 </a:t>
            </a:r>
            <a:r>
              <a:rPr kumimoji="0" lang="ru-RU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Arial" pitchFamily="34" charset="0"/>
                <a:sym typeface="Gill Sans" charset="0"/>
              </a:rPr>
              <a:t>/ 0</a:t>
            </a:r>
          </a:p>
          <a:p>
            <a:pPr marL="0" marR="0" lvl="0" indent="0" algn="l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ru-RU" sz="4000" b="0" baseline="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уровень безработицы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, %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3,9</a:t>
            </a: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/ 3,7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  <a:sym typeface="Gill Sans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20764440" y="0"/>
            <a:ext cx="36187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©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В.А.Гамза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2023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ea typeface="ＭＳ Ｐゴシック"/>
                <a:sym typeface="Gill Sans" charset="0"/>
              </a:rPr>
              <a:t>  </a:t>
            </a:r>
            <a:endParaRPr kumimoji="0" sz="5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1714680" y="11415960"/>
            <a:ext cx="6156360" cy="482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2880" tIns="91440" rIns="182880" bIns="91440"/>
          <a:lstStyle/>
          <a:p>
            <a:pPr marL="0" marR="0" lvl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sym typeface="Gill Sans" charset="0"/>
              </a:rPr>
              <a:t>Источник: Расчеты автора    </a:t>
            </a:r>
            <a:endParaRPr kumimoji="0" sz="5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ＭＳ Ｐゴシック"/>
              <a:sym typeface="Gill Sans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904" y="305272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Промышленность России сегодня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5056" y="1385392"/>
            <a:ext cx="20378264" cy="10081120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 основных производственных фондов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100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руб.,</a:t>
            </a:r>
          </a:p>
          <a:p>
            <a:pPr marL="360000" indent="-360000" algn="l">
              <a:spcAft>
                <a:spcPts val="1200"/>
              </a:spcAft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производственных зданий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500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кв.м,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требуют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реновации =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</a:t>
            </a:r>
          </a:p>
          <a:p>
            <a:pPr marL="360000" indent="-360000" algn="l">
              <a:spcAft>
                <a:spcPts val="1200"/>
              </a:spcAft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Состояние</a:t>
            </a:r>
            <a:r>
              <a:rPr lang="ru-RU" sz="4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износ основных фондов = 52%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(полный износ = около 20%)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обновления = 4%/год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последние 15 лет (в развитых странах = 10-15%)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коэфф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выбытия основных фондов = 0,5% в год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(падение в 2 раза за 15 лет) </a:t>
            </a:r>
          </a:p>
          <a:p>
            <a:pPr marL="360000" indent="-360000" algn="l">
              <a:spcAft>
                <a:spcPts val="1200"/>
              </a:spcAft>
              <a:buFont typeface="Arial" pitchFamily="34" charset="0"/>
              <a:buChar char="•"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промзданий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3,8 </a:t>
            </a:r>
            <a:r>
              <a:rPr lang="ru-RU"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кв.м/год 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последние 15 лет (</a:t>
            </a:r>
            <a:r>
              <a:rPr lang="en-US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1% в год)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200"/>
              </a:spcAft>
            </a:pP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Опережающее развитие промышленности = инвестиции 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трлн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руб. в год</a:t>
            </a:r>
          </a:p>
          <a:p>
            <a:pPr marL="360000" indent="-360000" algn="l">
              <a:spcAft>
                <a:spcPts val="1200"/>
              </a:spcAft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Реновация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 строительство производственных зданий =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lang="ru-RU" sz="4000" b="1" dirty="0" err="1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ru-RU" sz="4000" b="1" dirty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кв./ год</a:t>
            </a:r>
          </a:p>
          <a:p>
            <a:pPr marL="0" indent="0" algn="l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Необходима комплексная национальная программа восстановления индустриального потенциала и технологического суверенитета России на основе таксономии оценки инвестиционных проектов – Постановление Правительства РФ № 603 от 15.04.2023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2023</a:t>
            </a:r>
            <a:r>
              <a:rPr lang="ru-RU" sz="2800" b="1" dirty="0"/>
              <a:t>  </a:t>
            </a: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1678832" y="11754544"/>
            <a:ext cx="482664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Источник: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Росстат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840" y="449288"/>
            <a:ext cx="21746416" cy="78997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Импортозависимость</a:t>
            </a:r>
            <a:r>
              <a:rPr lang="ru-RU" sz="44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 промышленности России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5296" y="1673424"/>
            <a:ext cx="17785976" cy="9937104"/>
          </a:xfrm>
        </p:spPr>
        <p:txBody>
          <a:bodyPr>
            <a:noAutofit/>
          </a:bodyPr>
          <a:lstStyle/>
          <a:p>
            <a:pPr marL="360000" indent="-360000" algn="l">
              <a:spcAft>
                <a:spcPts val="180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импорта в затратах промышленности:</a:t>
            </a:r>
            <a:endParaRPr lang="ru-RU" sz="4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фармацевтика – более 50%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потребительские товары – более 35% 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9E002D"/>
                </a:solidFill>
                <a:latin typeface="Arial" pitchFamily="34" charset="0"/>
                <a:cs typeface="Arial" pitchFamily="34" charset="0"/>
              </a:rPr>
              <a:t>машиностроение – около 30%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химия, резина, пластмассы – около 25%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здравоохранение - около 25 %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ИКТ – более 15%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НИОКР – более 15%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металлургия – около 15%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 - около 15%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лесобумажная – около 15%</a:t>
            </a:r>
          </a:p>
          <a:p>
            <a:pPr marL="360000" indent="-360000" algn="l">
              <a:spcAft>
                <a:spcPts val="1800"/>
              </a:spcAft>
              <a:buFont typeface="Arial" pitchFamily="34" charset="0"/>
              <a:buChar char="•"/>
            </a:pPr>
            <a:r>
              <a:rPr lang="ru-RU" sz="4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АПК, транспорт, стройматериалы – около 10%</a:t>
            </a:r>
            <a:endParaRPr lang="ru-RU" sz="4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64500" y="0"/>
            <a:ext cx="3619500" cy="542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/>
              <a:t>© </a:t>
            </a:r>
            <a:r>
              <a:rPr lang="ru-RU" sz="2800" dirty="0" err="1"/>
              <a:t>В.А.Гамза</a:t>
            </a:r>
            <a:r>
              <a:rPr lang="ru-RU" sz="2800" dirty="0"/>
              <a:t>, </a:t>
            </a:r>
            <a:r>
              <a:rPr lang="ru-RU" sz="2800" dirty="0" smtClean="0"/>
              <a:t>2023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2326904" y="11682536"/>
            <a:ext cx="57606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 rIns="182880" bIns="91440"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Источник: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Росстат, ФТС, ЦМАКП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Фининтегратор_драфт_ v3_редВГ (1)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Tema de Offic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FFFFF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Tema de Office">
    <a:majorFont>
      <a:latin typeface="Gill Sans"/>
      <a:ea typeface="ＭＳ Ｐゴシック"/>
      <a:cs typeface="Gill Sans"/>
    </a:majorFont>
    <a:minorFont>
      <a:latin typeface="Gill Sans"/>
      <a:ea typeface="ＭＳ Ｐゴシック"/>
      <a:cs typeface="Gill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FFFFF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Tema de Office">
    <a:majorFont>
      <a:latin typeface="Gill Sans"/>
      <a:ea typeface="ＭＳ Ｐゴシック"/>
      <a:cs typeface="Gill Sans"/>
    </a:majorFont>
    <a:minorFont>
      <a:latin typeface="Gill Sans"/>
      <a:ea typeface="ＭＳ Ｐゴシック"/>
      <a:cs typeface="Gill San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16660</TotalTime>
  <Words>2102</Words>
  <Application>Microsoft Office PowerPoint</Application>
  <PresentationFormat>Произвольный</PresentationFormat>
  <Paragraphs>276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ＭＳ Ｐゴシック</vt:lpstr>
      <vt:lpstr>Arial</vt:lpstr>
      <vt:lpstr>Calibri</vt:lpstr>
      <vt:lpstr>Exo 2 Light</vt:lpstr>
      <vt:lpstr>Gill Sans</vt:lpstr>
      <vt:lpstr>Lato</vt:lpstr>
      <vt:lpstr>Lucida Grande</vt:lpstr>
      <vt:lpstr>Times New Roman</vt:lpstr>
      <vt:lpstr>Wingdings</vt:lpstr>
      <vt:lpstr>Фининтегратор_драфт_ v3_редВГ (1)</vt:lpstr>
      <vt:lpstr>Презентация PowerPoint</vt:lpstr>
      <vt:lpstr>Национальные цели развития России</vt:lpstr>
      <vt:lpstr>Крупнейшие страны мира: номинальный курсовой ВВП (2022), трлн $ </vt:lpstr>
      <vt:lpstr>Рост экономик ведущих стран мира – ВВП по ППС (1990-2021) </vt:lpstr>
      <vt:lpstr>Крупнейшие страны мира: номинальный ВВП на душу населения (2022), тыс. $ </vt:lpstr>
      <vt:lpstr>Качество экономик ведущих стран мира (2021 год) </vt:lpstr>
      <vt:lpstr>Презентация PowerPoint</vt:lpstr>
      <vt:lpstr>Промышленность России сегодня</vt:lpstr>
      <vt:lpstr>Импортозависимость промышленности России</vt:lpstr>
      <vt:lpstr>Цели инвестиций в основной капитал в России</vt:lpstr>
      <vt:lpstr>Презентация PowerPoint</vt:lpstr>
      <vt:lpstr>Структура инвестиций в основной капитал в России (2022)</vt:lpstr>
      <vt:lpstr>Полная денежная масса сбережений в России (01.01.2023)</vt:lpstr>
      <vt:lpstr>Презентация PowerPoint</vt:lpstr>
      <vt:lpstr>Презентация PowerPoint</vt:lpstr>
      <vt:lpstr>Меры развития и поддержки инвестиций в промышленную модернизацию (1)</vt:lpstr>
      <vt:lpstr>Меры развития и поддержки инвестиций в промышленную модернизацию (2) </vt:lpstr>
      <vt:lpstr>Модернизация и импортозамещение на основе ESG-проектов «Браунфилд»</vt:lpstr>
      <vt:lpstr>Презентация PowerPoint</vt:lpstr>
      <vt:lpstr> 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Шумилов Николай Сергеевич</dc:creator>
  <cp:lastModifiedBy>Марина Нестернко</cp:lastModifiedBy>
  <cp:revision>653</cp:revision>
  <dcterms:modified xsi:type="dcterms:W3CDTF">2023-06-05T03:55:29Z</dcterms:modified>
</cp:coreProperties>
</file>